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4" r:id="rId4"/>
  </p:sldMasterIdLst>
  <p:notesMasterIdLst>
    <p:notesMasterId r:id="rId37"/>
  </p:notesMasterIdLst>
  <p:handoutMasterIdLst>
    <p:handoutMasterId r:id="rId38"/>
  </p:handoutMasterIdLst>
  <p:sldIdLst>
    <p:sldId id="256" r:id="rId5"/>
    <p:sldId id="277" r:id="rId6"/>
    <p:sldId id="276" r:id="rId7"/>
    <p:sldId id="258" r:id="rId8"/>
    <p:sldId id="278" r:id="rId9"/>
    <p:sldId id="280" r:id="rId10"/>
    <p:sldId id="279" r:id="rId11"/>
    <p:sldId id="281" r:id="rId12"/>
    <p:sldId id="282" r:id="rId13"/>
    <p:sldId id="283" r:id="rId14"/>
    <p:sldId id="284" r:id="rId15"/>
    <p:sldId id="285" r:id="rId16"/>
    <p:sldId id="295" r:id="rId17"/>
    <p:sldId id="289" r:id="rId18"/>
    <p:sldId id="298" r:id="rId19"/>
    <p:sldId id="299" r:id="rId20"/>
    <p:sldId id="300" r:id="rId21"/>
    <p:sldId id="302" r:id="rId22"/>
    <p:sldId id="303" r:id="rId23"/>
    <p:sldId id="296" r:id="rId24"/>
    <p:sldId id="297" r:id="rId25"/>
    <p:sldId id="286" r:id="rId26"/>
    <p:sldId id="290" r:id="rId27"/>
    <p:sldId id="308" r:id="rId28"/>
    <p:sldId id="291" r:id="rId29"/>
    <p:sldId id="309" r:id="rId30"/>
    <p:sldId id="288" r:id="rId31"/>
    <p:sldId id="310" r:id="rId32"/>
    <p:sldId id="292" r:id="rId33"/>
    <p:sldId id="293" r:id="rId34"/>
    <p:sldId id="294" r:id="rId35"/>
    <p:sldId id="27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3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5033" autoAdjust="0"/>
  </p:normalViewPr>
  <p:slideViewPr>
    <p:cSldViewPr snapToGrid="0" snapToObjects="1">
      <p:cViewPr>
        <p:scale>
          <a:sx n="92" d="100"/>
          <a:sy n="92" d="100"/>
        </p:scale>
        <p:origin x="-259" y="-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03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5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6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9507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24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18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13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3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3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3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1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55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9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3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09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xmlns="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94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3081" y="1954182"/>
            <a:ext cx="7197726" cy="2421464"/>
          </a:xfrm>
        </p:spPr>
        <p:txBody>
          <a:bodyPr>
            <a:normAutofit/>
          </a:bodyPr>
          <a:lstStyle/>
          <a:p>
            <a:r>
              <a:rPr lang="en-US" b="1" u="sng" dirty="0"/>
              <a:t>Project 358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8047" y="4385481"/>
            <a:ext cx="8712760" cy="1405467"/>
          </a:xfrm>
        </p:spPr>
        <p:txBody>
          <a:bodyPr>
            <a:normAutofit/>
          </a:bodyPr>
          <a:lstStyle/>
          <a:p>
            <a:r>
              <a:rPr lang="en-IN" sz="3200" b="1" u="sng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Customer Personality </a:t>
            </a:r>
            <a:r>
              <a:rPr lang="en-IN" sz="3200" b="1" u="sng" dirty="0" smtClean="0">
                <a:ln w="3175" cmpd="sng">
                  <a:noFill/>
                </a:ln>
                <a:latin typeface="+mj-lt"/>
                <a:ea typeface="+mj-ea"/>
                <a:cs typeface="+mj-cs"/>
              </a:rPr>
              <a:t>Analysis </a:t>
            </a:r>
            <a:endParaRPr lang="en-IN" sz="3200" b="1" u="sng" dirty="0">
              <a:ln w="3175" cmpd="sng">
                <a:noFill/>
              </a:ln>
            </a:endParaRPr>
          </a:p>
          <a:p>
            <a:r>
              <a:rPr lang="en-IN" sz="3200" b="1" u="sng" dirty="0" smtClean="0">
                <a:ln w="3175" cmpd="sng">
                  <a:noFill/>
                </a:ln>
                <a:latin typeface="+mj-lt"/>
                <a:ea typeface="+mj-ea"/>
                <a:cs typeface="+mj-cs"/>
              </a:rPr>
              <a:t>Presented By: Krutika chougule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C28D93-4A7F-C1F6-529F-DBC24ECD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238" y="1413162"/>
            <a:ext cx="2381524" cy="5124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26E5412-FFDA-0E61-3C91-C8258333B64F}"/>
              </a:ext>
            </a:extLst>
          </p:cNvPr>
          <p:cNvSpPr txBox="1"/>
          <p:nvPr/>
        </p:nvSpPr>
        <p:spPr>
          <a:xfrm>
            <a:off x="4798170" y="730680"/>
            <a:ext cx="2595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Checking a null Value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4520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874532-4F5A-0CD0-970F-E1927CF41F52}"/>
              </a:ext>
            </a:extLst>
          </p:cNvPr>
          <p:cNvSpPr txBox="1"/>
          <p:nvPr/>
        </p:nvSpPr>
        <p:spPr>
          <a:xfrm>
            <a:off x="4747636" y="235644"/>
            <a:ext cx="489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Checking a data types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8AF3086-93FD-B298-CE89-0F82954D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51" y="868458"/>
            <a:ext cx="8519898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4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CCB7FA0-F2D0-2D73-3363-B0E4BB1BDD84}"/>
              </a:ext>
            </a:extLst>
          </p:cNvPr>
          <p:cNvSpPr/>
          <p:nvPr/>
        </p:nvSpPr>
        <p:spPr>
          <a:xfrm>
            <a:off x="6267237" y="3145465"/>
            <a:ext cx="5924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96975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5BF76D7-8FFF-2D16-F371-08E3BBCA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1399592"/>
            <a:ext cx="8474174" cy="43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4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3109208-0182-327B-21F8-49891B8E8DA5}"/>
              </a:ext>
            </a:extLst>
          </p:cNvPr>
          <p:cNvSpPr txBox="1"/>
          <p:nvPr/>
        </p:nvSpPr>
        <p:spPr>
          <a:xfrm>
            <a:off x="285008" y="451262"/>
            <a:ext cx="851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Drop  a unnecessary Feature   &amp; drop a columns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24F25F-8997-C1B7-C68B-CC6B5355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58" y="1440007"/>
            <a:ext cx="9974425" cy="46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19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37D2A5F-5617-EB9B-0B2B-3A0BAA00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6" y="942392"/>
            <a:ext cx="7613544" cy="5495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71956F9-A3FA-4656-BA7E-D82153B5D4AF}"/>
              </a:ext>
            </a:extLst>
          </p:cNvPr>
          <p:cNvSpPr txBox="1"/>
          <p:nvPr/>
        </p:nvSpPr>
        <p:spPr>
          <a:xfrm>
            <a:off x="3676261" y="235598"/>
            <a:ext cx="4366727" cy="368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Outlier Detection</a:t>
            </a:r>
          </a:p>
        </p:txBody>
      </p:sp>
    </p:spTree>
    <p:extLst>
      <p:ext uri="{BB962C8B-B14F-4D97-AF65-F5344CB8AC3E}">
        <p14:creationId xmlns:p14="http://schemas.microsoft.com/office/powerpoint/2010/main" val="77493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E6DF39C-7D9E-33C9-D2E2-C72C9533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53" y="1343608"/>
            <a:ext cx="10359176" cy="5365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DA7F91-FA74-19C7-CA01-60566209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53" y="0"/>
            <a:ext cx="5189670" cy="12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5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7DDC72-22B4-8B58-372E-BE73C8DD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587829"/>
            <a:ext cx="9224360" cy="57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0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7617B9-0880-1815-8021-246309D6FA67}"/>
              </a:ext>
            </a:extLst>
          </p:cNvPr>
          <p:cNvSpPr txBox="1"/>
          <p:nvPr/>
        </p:nvSpPr>
        <p:spPr>
          <a:xfrm>
            <a:off x="188259" y="286434"/>
            <a:ext cx="460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Dimensionality Reduction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Dimensionality Reduction using PCA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8176B2-CABA-9ABE-B356-EE3F6D4E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418253"/>
            <a:ext cx="9853126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79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30701C-E4B7-1DBD-1F05-FEA54126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373224"/>
            <a:ext cx="8350898" cy="599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2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9F8C0A-F4B7-8701-9A32-A0592622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/>
              <a:t>Problem Statement</a:t>
            </a:r>
            <a:endParaRPr lang="en-IN" sz="48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98FA2D-A42F-3FD9-982E-B3787BA0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Customer Personality Analysis is a detailed analysis of a company’s ideal customers. It helps a business to better understand its customers and makes it easier for them to modify products according to the specific needs, behaviours and concerns of different types of customers.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Customer personality analysis helps a business to modify its product based on its target customers from different types of customer segments. For example, instead of spending money to market a new product to every customer in the company’s database, a company can analyse which customer segment is most likely to buy the product and then market the product only on that particular segment.</a:t>
            </a:r>
          </a:p>
          <a:p>
            <a:endParaRPr lang="en-IN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073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3CD8B71-3BC7-BB78-59D9-D00FBE0AB620}"/>
              </a:ext>
            </a:extLst>
          </p:cNvPr>
          <p:cNvSpPr/>
          <p:nvPr/>
        </p:nvSpPr>
        <p:spPr>
          <a:xfrm>
            <a:off x="139640" y="122055"/>
            <a:ext cx="21022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u="sng" dirty="0">
                <a:ln w="9525">
                  <a:solidFill>
                    <a:schemeClr val="bg1"/>
                  </a:solidFill>
                  <a:prstDash val="solid"/>
                </a:ln>
              </a:rPr>
              <a:t>Clustering</a:t>
            </a:r>
            <a:endParaRPr lang="en-US" sz="5400" b="1" u="sng" dirty="0">
              <a:ln w="9525">
                <a:solidFill>
                  <a:schemeClr val="bg1"/>
                </a:solidFill>
                <a:prstDash val="solid"/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5009B06-2AE9-4A72-0852-8E46E8EDEF33}"/>
              </a:ext>
            </a:extLst>
          </p:cNvPr>
          <p:cNvSpPr txBox="1"/>
          <p:nvPr/>
        </p:nvSpPr>
        <p:spPr>
          <a:xfrm>
            <a:off x="380246" y="4227968"/>
            <a:ext cx="46474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way we  got a 5 cluster  </a:t>
            </a:r>
          </a:p>
          <a:p>
            <a:r>
              <a:rPr lang="en-US" dirty="0"/>
              <a:t>By </a:t>
            </a:r>
            <a:r>
              <a:rPr lang="en-US" dirty="0" err="1"/>
              <a:t>KMeans</a:t>
            </a:r>
            <a:r>
              <a:rPr lang="en-US" dirty="0"/>
              <a:t> method</a:t>
            </a:r>
          </a:p>
          <a:p>
            <a:endParaRPr lang="en-US" dirty="0"/>
          </a:p>
          <a:p>
            <a:pPr algn="l"/>
            <a:r>
              <a:rPr lang="en-US" b="0" i="0" dirty="0">
                <a:effectLst/>
                <a:latin typeface="Helvetica Neue"/>
              </a:rPr>
              <a:t>cluster 0 high income low spend.</a:t>
            </a:r>
          </a:p>
          <a:p>
            <a:pPr algn="l"/>
            <a:r>
              <a:rPr lang="en-US" b="0" i="0" dirty="0">
                <a:effectLst/>
                <a:latin typeface="Helvetica Neue"/>
              </a:rPr>
              <a:t>cluster 1 highest spent and highest earning.</a:t>
            </a:r>
          </a:p>
          <a:p>
            <a:pPr algn="l"/>
            <a:r>
              <a:rPr lang="en-US" b="0" i="0" dirty="0">
                <a:effectLst/>
                <a:latin typeface="Helvetica Neue"/>
              </a:rPr>
              <a:t>cluster 2 low income low spend.</a:t>
            </a:r>
          </a:p>
          <a:p>
            <a:pPr algn="l"/>
            <a:r>
              <a:rPr lang="en-US" b="0" i="0" dirty="0">
                <a:effectLst/>
                <a:latin typeface="Helvetica Neue"/>
              </a:rPr>
              <a:t>cluster 3 high income high spending.</a:t>
            </a:r>
          </a:p>
          <a:p>
            <a:pPr algn="l"/>
            <a:r>
              <a:rPr lang="en-US" b="0" i="0" dirty="0">
                <a:effectLst/>
                <a:latin typeface="Helvetica Neue"/>
              </a:rPr>
              <a:t>cluster 4 lowest spent low income.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B3B2672-60F1-6DDE-A4F4-4FDF76894640}"/>
              </a:ext>
            </a:extLst>
          </p:cNvPr>
          <p:cNvSpPr txBox="1"/>
          <p:nvPr/>
        </p:nvSpPr>
        <p:spPr>
          <a:xfrm>
            <a:off x="6418907" y="877162"/>
            <a:ext cx="4653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given data we want to find a cluster by </a:t>
            </a:r>
            <a:r>
              <a:rPr lang="en-US" dirty="0" err="1"/>
              <a:t>KMeans</a:t>
            </a:r>
            <a:endParaRPr lang="en-US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B740D2B-ACD0-003B-EC98-630656B3C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8" y="1050251"/>
            <a:ext cx="4884071" cy="1447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863B16-80C0-87EE-8BC7-66C6D705D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18" y="2178010"/>
            <a:ext cx="6408227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1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85C582C-9352-9E8B-6319-50AD19A0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10" y="830424"/>
            <a:ext cx="10049070" cy="54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25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3DED916-C397-B261-2A6D-9662E53DEC09}"/>
              </a:ext>
            </a:extLst>
          </p:cNvPr>
          <p:cNvSpPr/>
          <p:nvPr/>
        </p:nvSpPr>
        <p:spPr>
          <a:xfrm>
            <a:off x="7483660" y="3097962"/>
            <a:ext cx="47083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Model Building </a:t>
            </a:r>
          </a:p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854823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06DB35B-2379-CF78-624A-27BB9DB863E6}"/>
              </a:ext>
            </a:extLst>
          </p:cNvPr>
          <p:cNvSpPr txBox="1"/>
          <p:nvPr/>
        </p:nvSpPr>
        <p:spPr>
          <a:xfrm>
            <a:off x="463138" y="626069"/>
            <a:ext cx="109609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There Are 3 Types of models</a:t>
            </a:r>
            <a:endParaRPr lang="en-US" b="0" i="0" dirty="0">
              <a:solidFill>
                <a:schemeClr val="tx1">
                  <a:lumMod val="95000"/>
                </a:schemeClr>
              </a:solidFill>
              <a:effectLst/>
              <a:latin typeface="Roboto" panose="020F0502020204030204" pitchFamily="2" charset="0"/>
            </a:endParaRP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1.Overfitted --&gt; If training accuracy is very high and testing accuracy is very low (more than 3% of difference) it is overfitted model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2.Underfitted --&gt;model is not able to perform good in training as well as testing it is an underfitted model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3.Generalized --&gt;both training </a:t>
            </a: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accuracy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Roboto" panose="020F0502020204030204" pitchFamily="2" charset="0"/>
              </a:rPr>
              <a:t> and testing accuracy is high (less than 3 difference between training and testing accuracy)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A83C23-C1D6-04CE-4857-B8DA48ECCC03}"/>
              </a:ext>
            </a:extLst>
          </p:cNvPr>
          <p:cNvSpPr txBox="1"/>
          <p:nvPr/>
        </p:nvSpPr>
        <p:spPr>
          <a:xfrm>
            <a:off x="1891553" y="2628742"/>
            <a:ext cx="9018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Decision Tree Using </a:t>
            </a:r>
            <a:r>
              <a:rPr lang="en-US" b="1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train_test_split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(model validation technique)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EA1672-4FEB-4094-C7AA-851452E7549C}"/>
              </a:ext>
            </a:extLst>
          </p:cNvPr>
          <p:cNvSpPr txBox="1"/>
          <p:nvPr/>
        </p:nvSpPr>
        <p:spPr>
          <a:xfrm>
            <a:off x="3487271" y="6358958"/>
            <a:ext cx="442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overfitted model.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BEDFBB1-B891-3B80-7D0F-2BF4808F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6" y="3601562"/>
            <a:ext cx="10091800" cy="218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8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B76F8C-A11C-4A17-1269-7B496371C4EA}"/>
              </a:ext>
            </a:extLst>
          </p:cNvPr>
          <p:cNvSpPr txBox="1"/>
          <p:nvPr/>
        </p:nvSpPr>
        <p:spPr>
          <a:xfrm>
            <a:off x="2876938" y="60226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</a:t>
            </a:r>
            <a:r>
              <a:rPr lang="en-US" b="1" dirty="0">
                <a:solidFill>
                  <a:srgbClr val="D5D5D5"/>
                </a:solidFill>
                <a:latin typeface="Roboto" panose="02000000000000000000" pitchFamily="2" charset="0"/>
              </a:rPr>
              <a:t>under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fitted model.</a:t>
            </a:r>
            <a:endParaRPr lang="en-IN" dirty="0"/>
          </a:p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1C5B86-8A8C-7F8B-B9E8-D9317144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9" y="699796"/>
            <a:ext cx="10039739" cy="489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24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AA9C75-F046-DE57-4215-063447641260}"/>
              </a:ext>
            </a:extLst>
          </p:cNvPr>
          <p:cNvSpPr txBox="1"/>
          <p:nvPr/>
        </p:nvSpPr>
        <p:spPr>
          <a:xfrm>
            <a:off x="4585447" y="5277213"/>
            <a:ext cx="3021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</a:t>
            </a:r>
            <a:r>
              <a:rPr lang="en-US" b="1" dirty="0">
                <a:solidFill>
                  <a:srgbClr val="D5D5D5"/>
                </a:solidFill>
                <a:latin typeface="Roboto" panose="02000000000000000000" pitchFamily="2" charset="0"/>
              </a:rPr>
              <a:t>under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fitted model.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8B1CE8-463F-86EE-D699-744EB2CF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498" y="1580787"/>
            <a:ext cx="7895004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62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C273697-53FC-FFEB-665D-2E7214D95472}"/>
              </a:ext>
            </a:extLst>
          </p:cNvPr>
          <p:cNvSpPr txBox="1"/>
          <p:nvPr/>
        </p:nvSpPr>
        <p:spPr>
          <a:xfrm>
            <a:off x="2814918" y="1251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Random Forest</a:t>
            </a:r>
            <a:endParaRPr lang="en-IN" sz="2800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262D32-00D6-0A2F-4D0B-7E5D4A11C021}"/>
              </a:ext>
            </a:extLst>
          </p:cNvPr>
          <p:cNvSpPr txBox="1"/>
          <p:nvPr/>
        </p:nvSpPr>
        <p:spPr>
          <a:xfrm>
            <a:off x="555811" y="5553199"/>
            <a:ext cx="9081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D5D5D5"/>
                </a:solidFill>
                <a:latin typeface="Roboto" panose="02000000000000000000" pitchFamily="2" charset="0"/>
              </a:rPr>
              <a:t>R</a:t>
            </a:r>
            <a:r>
              <a:rPr lang="en-U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andom forest is a best performing algorithm so we will use random forest algorithm.</a:t>
            </a:r>
          </a:p>
          <a:p>
            <a:pPr algn="l"/>
            <a:r>
              <a:rPr lang="en-US" dirty="0">
                <a:solidFill>
                  <a:srgbClr val="D5D5D5"/>
                </a:solidFill>
                <a:latin typeface="Roboto" panose="02000000000000000000" pitchFamily="2" charset="0"/>
              </a:rPr>
              <a:t>Random Forest is our final model.</a:t>
            </a:r>
            <a:endParaRPr lang="en-U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4F4E7BD-7C8A-A0A3-578A-43E21B088406}"/>
              </a:ext>
            </a:extLst>
          </p:cNvPr>
          <p:cNvSpPr txBox="1"/>
          <p:nvPr/>
        </p:nvSpPr>
        <p:spPr>
          <a:xfrm>
            <a:off x="7476565" y="3145741"/>
            <a:ext cx="365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This is </a:t>
            </a:r>
            <a:r>
              <a:rPr lang="en-US" b="1" dirty="0">
                <a:solidFill>
                  <a:srgbClr val="D5D5D5"/>
                </a:solidFill>
                <a:latin typeface="Roboto" panose="02000000000000000000" pitchFamily="2" charset="0"/>
              </a:rPr>
              <a:t>Generalized </a:t>
            </a:r>
            <a:r>
              <a:rPr lang="en-US" b="1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model.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E2135A-3620-379C-7AA1-B38AF6AF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23" y="1287624"/>
            <a:ext cx="7106942" cy="36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19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CEED0EF-8D6A-8E3B-0939-BBF852ADD7F4}"/>
              </a:ext>
            </a:extLst>
          </p:cNvPr>
          <p:cNvSpPr/>
          <p:nvPr/>
        </p:nvSpPr>
        <p:spPr>
          <a:xfrm>
            <a:off x="6444144" y="3240467"/>
            <a:ext cx="57478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3211652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130CEF-0F79-1A98-E4AB-6A0768868A70}"/>
              </a:ext>
            </a:extLst>
          </p:cNvPr>
          <p:cNvSpPr txBox="1"/>
          <p:nvPr/>
        </p:nvSpPr>
        <p:spPr>
          <a:xfrm>
            <a:off x="1808239" y="5360894"/>
            <a:ext cx="9478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create pipeline for deployment of our model.</a:t>
            </a:r>
          </a:p>
          <a:p>
            <a:r>
              <a:rPr lang="en-IN" dirty="0"/>
              <a:t>We select </a:t>
            </a:r>
            <a:r>
              <a:rPr lang="en-US" dirty="0"/>
              <a:t>'Income','Recency','Customer_Age','</a:t>
            </a:r>
            <a:r>
              <a:rPr lang="en-US" dirty="0" err="1"/>
              <a:t>Total_purcheses</a:t>
            </a:r>
            <a:r>
              <a:rPr lang="en-US" dirty="0"/>
              <a:t> ‘ columns for input purpose </a:t>
            </a:r>
          </a:p>
          <a:p>
            <a:r>
              <a:rPr lang="en-US" dirty="0"/>
              <a:t>and cluster column for output purpose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1FDFE5-75E7-8F30-ACD3-03DF2A01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79" y="374420"/>
            <a:ext cx="7087214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42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59409A-738B-A229-21DD-8143C19C650D}"/>
              </a:ext>
            </a:extLst>
          </p:cNvPr>
          <p:cNvSpPr txBox="1"/>
          <p:nvPr/>
        </p:nvSpPr>
        <p:spPr>
          <a:xfrm>
            <a:off x="3523861" y="68321"/>
            <a:ext cx="466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used deployment in </a:t>
            </a:r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62FD06-C56E-452E-2044-45826C09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8" y="5165183"/>
            <a:ext cx="9800254" cy="1624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B6C49E-B587-DBBB-485A-BC0C7118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0" y="526207"/>
            <a:ext cx="980647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9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5318AA-5FBE-8F5D-54FF-91E6B43D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475010" y="2065868"/>
            <a:ext cx="3706885" cy="1532356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objective</a:t>
            </a:r>
            <a:endParaRPr lang="en-IN" sz="4800" b="1" u="sn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8B02879-D912-BC59-A686-16BC1AACB3E4}"/>
              </a:ext>
            </a:extLst>
          </p:cNvPr>
          <p:cNvSpPr/>
          <p:nvPr/>
        </p:nvSpPr>
        <p:spPr>
          <a:xfrm>
            <a:off x="4417622" y="2244436"/>
            <a:ext cx="45719" cy="13537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EE3B14-F80E-BC38-B098-75EE8F49FD56}"/>
              </a:ext>
            </a:extLst>
          </p:cNvPr>
          <p:cNvSpPr txBox="1"/>
          <p:nvPr/>
        </p:nvSpPr>
        <p:spPr>
          <a:xfrm>
            <a:off x="5023262" y="2244436"/>
            <a:ext cx="5902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Main Aim of project is to need perform Clustering  to summarize customer segmentation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17444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62DD6A9-26C3-9984-C01D-4CD0507A3389}"/>
              </a:ext>
            </a:extLst>
          </p:cNvPr>
          <p:cNvSpPr txBox="1"/>
          <p:nvPr/>
        </p:nvSpPr>
        <p:spPr>
          <a:xfrm>
            <a:off x="542127" y="6195125"/>
            <a:ext cx="51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income Highest Expenditure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B4ADDCB-5809-DA0D-48EE-660641F3C3D1}"/>
              </a:ext>
            </a:extLst>
          </p:cNvPr>
          <p:cNvSpPr txBox="1"/>
          <p:nvPr/>
        </p:nvSpPr>
        <p:spPr>
          <a:xfrm>
            <a:off x="5961413" y="6234545"/>
            <a:ext cx="623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income Highest Expenditure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B719F6-08D7-5CCA-8440-0D4E4BE64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79" y="254123"/>
            <a:ext cx="5560837" cy="5692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93D934D-280A-2ECD-BABD-6B4CB44A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4122"/>
            <a:ext cx="5769221" cy="56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2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986BE0-9FAC-F58E-4382-B0D0662D092A}"/>
              </a:ext>
            </a:extLst>
          </p:cNvPr>
          <p:cNvSpPr txBox="1"/>
          <p:nvPr/>
        </p:nvSpPr>
        <p:spPr>
          <a:xfrm>
            <a:off x="0" y="6234545"/>
            <a:ext cx="534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Lowest Income lowest Expenditure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F3F0BEB-97F1-8D9E-38B2-149454AF96D8}"/>
              </a:ext>
            </a:extLst>
          </p:cNvPr>
          <p:cNvSpPr txBox="1"/>
          <p:nvPr/>
        </p:nvSpPr>
        <p:spPr>
          <a:xfrm>
            <a:off x="6804561" y="6234545"/>
            <a:ext cx="486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Income And high expenditure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8146168-6215-2FCD-1F8B-0AF080DEA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0" y="105542"/>
            <a:ext cx="5343896" cy="5880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D067313-152F-2AE6-0BCE-35BE4B7FA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657" y="105542"/>
            <a:ext cx="5343896" cy="58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84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xmlns="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895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b="1" u="sng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237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Project flow</a:t>
            </a:r>
            <a:endParaRPr lang="ru-RU" sz="4800" b="1" u="sng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xmlns="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xmlns="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xmlns="" id="{DA360C98-D9A4-51FF-A621-799D0B9C4513}"/>
              </a:ext>
            </a:extLst>
          </p:cNvPr>
          <p:cNvSpPr/>
          <p:nvPr/>
        </p:nvSpPr>
        <p:spPr>
          <a:xfrm>
            <a:off x="751237" y="2878325"/>
            <a:ext cx="540000" cy="540000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xmlns="" id="{C166BE46-9690-C0A4-92E0-BC9A58DF44BD}"/>
              </a:ext>
            </a:extLst>
          </p:cNvPr>
          <p:cNvSpPr/>
          <p:nvPr/>
        </p:nvSpPr>
        <p:spPr>
          <a:xfrm>
            <a:off x="718990" y="4099101"/>
            <a:ext cx="540000" cy="540000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xmlns="" id="{536D28B3-9251-65C5-ACEC-380DE5BEE7AA}"/>
              </a:ext>
            </a:extLst>
          </p:cNvPr>
          <p:cNvSpPr/>
          <p:nvPr/>
        </p:nvSpPr>
        <p:spPr>
          <a:xfrm>
            <a:off x="676647" y="5241285"/>
            <a:ext cx="540000" cy="540000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xmlns="" id="{88506E8D-AE01-6964-1B97-94920F2F3C6D}"/>
              </a:ext>
            </a:extLst>
          </p:cNvPr>
          <p:cNvSpPr/>
          <p:nvPr/>
        </p:nvSpPr>
        <p:spPr>
          <a:xfrm>
            <a:off x="5059939" y="2912659"/>
            <a:ext cx="540000" cy="540000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xmlns="" id="{D2FF8A84-A4FB-2BBD-FBD9-CD6338D65B12}"/>
              </a:ext>
            </a:extLst>
          </p:cNvPr>
          <p:cNvSpPr/>
          <p:nvPr/>
        </p:nvSpPr>
        <p:spPr>
          <a:xfrm>
            <a:off x="5052218" y="4115162"/>
            <a:ext cx="540000" cy="540000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FBF515D-5A08-612E-6E13-F3BD0000AE98}"/>
              </a:ext>
            </a:extLst>
          </p:cNvPr>
          <p:cNvSpPr/>
          <p:nvPr/>
        </p:nvSpPr>
        <p:spPr>
          <a:xfrm>
            <a:off x="1101008" y="2668051"/>
            <a:ext cx="27925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Collection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D24D201-6DA4-BDA1-FB6B-2D3960D7CD20}"/>
              </a:ext>
            </a:extLst>
          </p:cNvPr>
          <p:cNvSpPr/>
          <p:nvPr/>
        </p:nvSpPr>
        <p:spPr>
          <a:xfrm>
            <a:off x="5974800" y="2882235"/>
            <a:ext cx="31161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EDA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B3AB053-6423-DAFC-1506-30D03C330206}"/>
              </a:ext>
            </a:extLst>
          </p:cNvPr>
          <p:cNvSpPr/>
          <p:nvPr/>
        </p:nvSpPr>
        <p:spPr>
          <a:xfrm>
            <a:off x="1543792" y="3892047"/>
            <a:ext cx="262853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 Engineering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AB22C8D-D3CB-F4D6-FE0B-9F565B215DEB}"/>
              </a:ext>
            </a:extLst>
          </p:cNvPr>
          <p:cNvSpPr/>
          <p:nvPr/>
        </p:nvSpPr>
        <p:spPr>
          <a:xfrm>
            <a:off x="5974800" y="3892047"/>
            <a:ext cx="253075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Building And Evaluation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776DC2D-C502-0145-87A9-947F080192C0}"/>
              </a:ext>
            </a:extLst>
          </p:cNvPr>
          <p:cNvSpPr/>
          <p:nvPr/>
        </p:nvSpPr>
        <p:spPr>
          <a:xfrm>
            <a:off x="1662196" y="5281265"/>
            <a:ext cx="30694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Deployment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4F7846-5929-A0E9-0334-8B8AB79D1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u="sng" dirty="0"/>
              <a:t>Data Collection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12577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BDAEAE1-1D9C-AABF-9BC9-92AB8F66E445}"/>
              </a:ext>
            </a:extLst>
          </p:cNvPr>
          <p:cNvSpPr txBox="1"/>
          <p:nvPr/>
        </p:nvSpPr>
        <p:spPr>
          <a:xfrm flipH="1">
            <a:off x="359483" y="347844"/>
            <a:ext cx="937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Load data in Python notebook by creating variable as </a:t>
            </a:r>
            <a:r>
              <a:rPr lang="en-IN" sz="2800" dirty="0" err="1"/>
              <a:t>df</a:t>
            </a:r>
            <a:r>
              <a:rPr lang="en-IN" sz="28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69AC5F9-1511-AD04-1BF3-BD173547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1571433"/>
            <a:ext cx="10493649" cy="48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1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282C5EA-5B6B-5445-76C9-FB76D027F464}"/>
              </a:ext>
            </a:extLst>
          </p:cNvPr>
          <p:cNvSpPr/>
          <p:nvPr/>
        </p:nvSpPr>
        <p:spPr>
          <a:xfrm>
            <a:off x="4232741" y="2988117"/>
            <a:ext cx="759701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Exploratory Data Analysis</a:t>
            </a:r>
          </a:p>
          <a:p>
            <a:pPr algn="r"/>
            <a:r>
              <a:rPr lang="en-US" sz="5400" b="1" u="sng" dirty="0">
                <a:ln w="9525">
                  <a:solidFill>
                    <a:schemeClr val="bg1"/>
                  </a:solidFill>
                  <a:prstDash val="solid"/>
                </a:ln>
              </a:rPr>
              <a:t>{EDA}</a:t>
            </a:r>
            <a:endParaRPr lang="en-US" sz="54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6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2DD0D-7CF1-C311-7B34-C727EFD3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EDA</a:t>
            </a:r>
            <a:endParaRPr lang="en-IN" sz="48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82A2A8-F8A0-5050-A619-92A7EDEFE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In EDA is a step to ensure the data is cleaned and ready for processing, providing insights and preventing errors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7594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20CBB4-6B9E-634E-AD4E-33108105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6" y="812146"/>
            <a:ext cx="9404723" cy="71885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Basic description of the data set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DA4504E-0657-2CB3-93A4-60E93FCD3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264" y="2152650"/>
            <a:ext cx="8390347" cy="3848100"/>
          </a:xfrm>
        </p:spPr>
      </p:pic>
    </p:spTree>
    <p:extLst>
      <p:ext uri="{BB962C8B-B14F-4D97-AF65-F5344CB8AC3E}">
        <p14:creationId xmlns:p14="http://schemas.microsoft.com/office/powerpoint/2010/main" val="32663707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3434</TotalTime>
  <Words>473</Words>
  <Application>Microsoft Office PowerPoint</Application>
  <PresentationFormat>Custom</PresentationFormat>
  <Paragraphs>65</Paragraphs>
  <Slides>32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Ion</vt:lpstr>
      <vt:lpstr>Project 358</vt:lpstr>
      <vt:lpstr>Problem Statement</vt:lpstr>
      <vt:lpstr>objective</vt:lpstr>
      <vt:lpstr>Project flow</vt:lpstr>
      <vt:lpstr>Data Collection</vt:lpstr>
      <vt:lpstr>PowerPoint Presentation</vt:lpstr>
      <vt:lpstr>PowerPoint Presentation</vt:lpstr>
      <vt:lpstr>EDA</vt:lpstr>
      <vt:lpstr>Basic description of the 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245</dc:title>
  <dc:creator>umang mantri</dc:creator>
  <cp:lastModifiedBy>User</cp:lastModifiedBy>
  <cp:revision>10</cp:revision>
  <dcterms:created xsi:type="dcterms:W3CDTF">2023-06-22T17:13:59Z</dcterms:created>
  <dcterms:modified xsi:type="dcterms:W3CDTF">2024-04-11T09:14:33Z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